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7" r:id="rId4"/>
    <p:sldId id="258" r:id="rId5"/>
    <p:sldId id="267" r:id="rId6"/>
    <p:sldId id="268" r:id="rId7"/>
    <p:sldId id="259" r:id="rId8"/>
    <p:sldId id="260" r:id="rId9"/>
    <p:sldId id="265" r:id="rId10"/>
    <p:sldId id="266" r:id="rId11"/>
    <p:sldId id="261" r:id="rId12"/>
    <p:sldId id="262" r:id="rId13"/>
    <p:sldId id="263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136" autoAdjust="0"/>
  </p:normalViewPr>
  <p:slideViewPr>
    <p:cSldViewPr snapToGrid="0">
      <p:cViewPr varScale="1">
        <p:scale>
          <a:sx n="57" d="100"/>
          <a:sy n="57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7EB7E-F51D-4344-80F1-7519F836EE62}" type="datetimeFigureOut">
              <a:rPr lang="fr-FR" smtClean="0"/>
              <a:t>28/10/2021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8E010-9ACF-43A2-9BD3-E10B773C56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03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70543" y="896212"/>
            <a:ext cx="12643945" cy="2870847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prstClr val="black"/>
                </a:solidFill>
                <a:latin typeface="Arial Black" panose="020B0A04020102020204" pitchFamily="34" charset="0"/>
              </a:rPr>
              <a:t>BILAN DES ACTIVITES </a:t>
            </a:r>
            <a:br>
              <a:rPr lang="fr-FR" sz="4000" dirty="0">
                <a:solidFill>
                  <a:prstClr val="black"/>
                </a:solidFill>
                <a:latin typeface="Arial Black" panose="020B0A04020102020204" pitchFamily="34" charset="0"/>
              </a:rPr>
            </a:br>
            <a:r>
              <a:rPr lang="fr-FR" sz="4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DE CHIRURGIE CARDIAQUE DU </a:t>
            </a:r>
            <a:r>
              <a:rPr lang="fr-FR" sz="4000" smtClean="0">
                <a:solidFill>
                  <a:prstClr val="black"/>
                </a:solidFill>
                <a:latin typeface="Arial Black" panose="020B0A04020102020204" pitchFamily="34" charset="0"/>
              </a:rPr>
              <a:t>CENTRE ANDRE FESTOC </a:t>
            </a:r>
            <a:r>
              <a:rPr lang="fr-FR" sz="4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AU MALI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8275" y="3767059"/>
            <a:ext cx="12023725" cy="243967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AUTEURS :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Modibo </a:t>
            </a:r>
            <a:r>
              <a:rPr lang="fr-F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DOUMBIA</a:t>
            </a:r>
            <a:r>
              <a:rPr lang="fr-FR" b="1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1*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Baba Ibrahima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DIARRA,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Mahamadoun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COULIBALY,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Asmao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Keita,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Sanoussy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Daffe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Binta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DIALLO,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TRAORE,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Coumba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THIAM,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Siriman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Koita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Birama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TOGOLA, 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Mamadou B 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DIARRA</a:t>
            </a:r>
            <a:r>
              <a:rPr lang="fr-FR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1,3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Bréhima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COULIBALY;</a:t>
            </a:r>
            <a:r>
              <a:rPr lang="fr-FR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Sadio</a:t>
            </a:r>
            <a:r>
              <a:rPr lang="fr-F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Yena</a:t>
            </a:r>
            <a:endParaRPr lang="fr-FR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HOPITAL MERE –ENFANT LE Luxembourg DE BAMAKO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000" b="1" dirty="0" smtClean="0">
                <a:solidFill>
                  <a:srgbClr val="00B0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FACULTE DE MEDECINE </a:t>
            </a:r>
            <a:r>
              <a:rPr lang="fr-FR" sz="2000" b="1" dirty="0" smtClean="0">
                <a:solidFill>
                  <a:srgbClr val="FFC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D’ODONTO-</a:t>
            </a:r>
            <a:r>
              <a:rPr lang="fr-FR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STOMATOLOGIE DU MALI</a:t>
            </a:r>
            <a:endParaRPr lang="fr-FR" sz="2000" b="1" dirty="0">
              <a:solidFill>
                <a:srgbClr val="FF00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 descr="Au Mali, la mission du sourire : ces médecins français réparent les visages  des enfants - Le Parisi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714" y="-17252"/>
            <a:ext cx="3298286" cy="170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75" y="113770"/>
            <a:ext cx="947738" cy="9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OCTCAV-MALI">
            <a:extLst>
              <a:ext uri="{FF2B5EF4-FFF2-40B4-BE49-F238E27FC236}">
                <a16:creationId xmlns="" xmlns:a16="http://schemas.microsoft.com/office/drawing/2014/main" id="{5CD125EE-C0A7-C74E-90FC-26FF652195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76" y="46039"/>
            <a:ext cx="2087688" cy="1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381555" y="6356350"/>
            <a:ext cx="5339751" cy="36512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Les 7èmes  journées de la SOCARB du 27 au 29 Octobre 2021 à Bobo </a:t>
            </a:r>
            <a:r>
              <a:rPr lang="fr-FR" dirty="0" err="1" smtClean="0">
                <a:solidFill>
                  <a:schemeClr val="tx1"/>
                </a:solidFill>
              </a:rPr>
              <a:t>Dioulasso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20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RESULTATS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PATHOLOGIES ACQUISES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Valvulopathies rhumatismales ( RM,MM, </a:t>
            </a:r>
            <a:r>
              <a:rPr 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IAo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Myxome, DSA)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19800" y="1503678"/>
            <a:ext cx="5181600" cy="2248516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altLang="fr-FR" sz="2000" u="sng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Canulation</a:t>
            </a:r>
            <a:r>
              <a:rPr lang="fr-FR" altLang="fr-FR" sz="2000" u="sng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:</a:t>
            </a:r>
            <a:r>
              <a:rPr lang="fr-FR" altLang="fr-F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Aortique et </a:t>
            </a:r>
            <a:r>
              <a:rPr lang="fr-FR" altLang="fr-FR" sz="20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bicave</a:t>
            </a:r>
            <a:endParaRPr lang="fr-FR" altLang="fr-FR" sz="20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altLang="fr-FR" sz="2000" u="sng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Durée </a:t>
            </a:r>
            <a:r>
              <a:rPr lang="fr-FR" altLang="fr-FR" sz="2000" u="sng" dirty="0">
                <a:solidFill>
                  <a:prstClr val="black"/>
                </a:solidFill>
                <a:cs typeface="Times New Roman" panose="02020603050405020304" pitchFamily="18" charset="0"/>
              </a:rPr>
              <a:t>moyenne de CEC </a:t>
            </a:r>
            <a: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: </a:t>
            </a:r>
            <a:b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fr-FR" altLang="fr-F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96 min </a:t>
            </a:r>
            <a: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[48 min – 232min] 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altLang="fr-FR" sz="2000" u="sng" dirty="0">
                <a:solidFill>
                  <a:prstClr val="black"/>
                </a:solidFill>
                <a:cs typeface="Times New Roman" panose="02020603050405020304" pitchFamily="18" charset="0"/>
              </a:rPr>
              <a:t>Temps moyen de clampage aortique </a:t>
            </a:r>
            <a: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: </a:t>
            </a:r>
            <a:b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fr-FR" altLang="fr-FR" sz="2000" b="1" dirty="0">
                <a:solidFill>
                  <a:prstClr val="black"/>
                </a:solidFill>
                <a:cs typeface="Times New Roman" panose="02020603050405020304" pitchFamily="18" charset="0"/>
              </a:rPr>
              <a:t>58 min</a:t>
            </a:r>
            <a: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[16min – 169 min].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fr-FR" altLang="fr-FR" sz="2000" u="sng" dirty="0" err="1">
                <a:solidFill>
                  <a:prstClr val="black"/>
                </a:solidFill>
                <a:cs typeface="Times New Roman" panose="02020603050405020304" pitchFamily="18" charset="0"/>
              </a:rPr>
              <a:t>Cardioplégie</a:t>
            </a:r>
            <a:r>
              <a:rPr lang="fr-FR" altLang="fr-FR" sz="2000" u="sng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DEL NIDO 70 % </a:t>
            </a:r>
            <a:r>
              <a:rPr lang="fr-FR" altLang="fr-F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dans les pathologies </a:t>
            </a:r>
            <a:r>
              <a:rPr lang="fr-FR" altLang="fr-F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rhumatismales</a:t>
            </a:r>
            <a:endParaRPr lang="fr-FR" altLang="fr-FR" sz="20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343807"/>
            <a:ext cx="4458419" cy="396809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932387" y="6356350"/>
            <a:ext cx="5780292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57" y="3750723"/>
            <a:ext cx="2291214" cy="260562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831915"/>
            <a:ext cx="1929331" cy="2605627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10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521" y="166963"/>
            <a:ext cx="1883827" cy="10607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52" y="230976"/>
            <a:ext cx="9449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6000" b="1" dirty="0">
                <a:latin typeface="Arial Black" panose="020B0A04020102020204" pitchFamily="34" charset="0"/>
              </a:rPr>
              <a:t>REMERCIEMENTS</a:t>
            </a:r>
            <a:endParaRPr lang="fr-FR" b="1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Constantia"/>
              </a:rPr>
              <a:t> Equipe </a:t>
            </a:r>
            <a:r>
              <a:rPr lang="fr-FR" sz="2400" dirty="0">
                <a:latin typeface="Constantia"/>
              </a:rPr>
              <a:t>du centre </a:t>
            </a:r>
            <a:r>
              <a:rPr lang="fr-FR" sz="2400" dirty="0" err="1">
                <a:latin typeface="Constantia"/>
              </a:rPr>
              <a:t>Festoc</a:t>
            </a:r>
            <a:r>
              <a:rPr lang="fr-FR" sz="2400" dirty="0">
                <a:latin typeface="Constantia"/>
              </a:rPr>
              <a:t> </a:t>
            </a:r>
            <a:r>
              <a:rPr lang="fr-FR" sz="1800" dirty="0">
                <a:latin typeface="Constantia"/>
              </a:rPr>
              <a:t>(Médecins , personnel paramédical, Personnel de soutien</a:t>
            </a:r>
            <a:r>
              <a:rPr lang="fr-FR" sz="2400" dirty="0" smtClean="0">
                <a:latin typeface="Constantia"/>
              </a:rPr>
              <a:t>)</a:t>
            </a:r>
            <a:endParaRPr lang="fr-FR" sz="2400" dirty="0">
              <a:latin typeface="Constantia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Constantia"/>
              </a:rPr>
              <a:t> Chaine </a:t>
            </a:r>
            <a:r>
              <a:rPr lang="fr-FR" sz="2400" dirty="0">
                <a:latin typeface="Constantia"/>
              </a:rPr>
              <a:t>de </a:t>
            </a:r>
            <a:r>
              <a:rPr lang="fr-FR" sz="2400" dirty="0" smtClean="0">
                <a:latin typeface="Constantia"/>
              </a:rPr>
              <a:t>l’espoir</a:t>
            </a:r>
            <a:endParaRPr lang="fr-FR" sz="2400" dirty="0">
              <a:latin typeface="Constantia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>
                <a:latin typeface="Constantia"/>
              </a:rPr>
              <a:t> </a:t>
            </a:r>
            <a:r>
              <a:rPr lang="fr-FR" sz="2400" dirty="0" smtClean="0">
                <a:latin typeface="Constantia"/>
              </a:rPr>
              <a:t> Nos </a:t>
            </a:r>
            <a:r>
              <a:rPr lang="fr-FR" sz="2400" dirty="0">
                <a:latin typeface="Constantia"/>
              </a:rPr>
              <a:t>maîtres de </a:t>
            </a:r>
            <a:r>
              <a:rPr lang="fr-FR" sz="2400" dirty="0" smtClean="0">
                <a:latin typeface="Constantia"/>
              </a:rPr>
              <a:t>Dakar, de Bamako, de </a:t>
            </a:r>
            <a:r>
              <a:rPr lang="fr-FR" sz="2400" dirty="0">
                <a:latin typeface="Constantia"/>
              </a:rPr>
              <a:t>l’Afrique et toutes les </a:t>
            </a:r>
            <a:r>
              <a:rPr lang="fr-FR" sz="2400" dirty="0" smtClean="0">
                <a:latin typeface="Constantia"/>
              </a:rPr>
              <a:t>équipes de missions CDE</a:t>
            </a:r>
            <a:endParaRPr lang="fr-FR" sz="2400" dirty="0">
              <a:latin typeface="Constantia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Constantia"/>
              </a:rPr>
              <a:t> Administration </a:t>
            </a:r>
            <a:r>
              <a:rPr lang="fr-FR" sz="2400" dirty="0">
                <a:latin typeface="Constantia"/>
              </a:rPr>
              <a:t>de l’hôpital Mère-enfant «  Luxembourg </a:t>
            </a:r>
            <a:r>
              <a:rPr lang="fr-FR" sz="2400" dirty="0" smtClean="0">
                <a:latin typeface="Constantia"/>
              </a:rPr>
              <a:t>»</a:t>
            </a:r>
            <a:endParaRPr lang="fr-FR" sz="2400" dirty="0">
              <a:latin typeface="Constantia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Constantia"/>
              </a:rPr>
              <a:t> Société </a:t>
            </a:r>
            <a:r>
              <a:rPr lang="fr-FR" sz="2400" dirty="0">
                <a:latin typeface="Constantia"/>
              </a:rPr>
              <a:t>de Chirurgie thoracique et cardiovasculaire du </a:t>
            </a:r>
            <a:r>
              <a:rPr lang="fr-FR" sz="2400" dirty="0" smtClean="0">
                <a:latin typeface="Constantia"/>
              </a:rPr>
              <a:t>Mali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latin typeface="Constantia"/>
              </a:rPr>
              <a:t> SOCHIMA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prstClr val="black"/>
                </a:solidFill>
                <a:latin typeface="Constantia"/>
              </a:rPr>
              <a:t> Société Malienne de Cardiologie 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None/>
            </a:pPr>
            <a:endParaRPr lang="fr-FR" sz="2400" dirty="0">
              <a:solidFill>
                <a:prstClr val="black"/>
              </a:solidFill>
              <a:latin typeface="Constantia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037490" y="6356350"/>
            <a:ext cx="5115910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431" y="4435366"/>
            <a:ext cx="2879810" cy="20179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40" y="95137"/>
            <a:ext cx="9449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1434" y="1030014"/>
            <a:ext cx="10906016" cy="2669627"/>
          </a:xfrm>
        </p:spPr>
        <p:txBody>
          <a:bodyPr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MERCI POUR VOTRE ATTENTION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984937" y="6356350"/>
            <a:ext cx="6138041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0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3386" cy="13255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 smtClean="0">
                <a:latin typeface="Arial Black" panose="020B0A04020102020204" pitchFamily="34" charset="0"/>
              </a:rPr>
              <a:t>HOMMAGE AU PROFESSEUR MAMADOU B DIARRA</a:t>
            </a:r>
            <a:endParaRPr lang="fr-FR" dirty="0">
              <a:latin typeface="Arial Black" panose="020B0A04020102020204" pitchFamily="34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Les 7èmes  journées de la SOCARB du 27 au 29 Octobre 2021 à Bobo Dioulasso </a:t>
            </a:r>
            <a:endParaRPr lang="fr-FR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29000" y="2164080"/>
            <a:ext cx="3093720" cy="3957956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3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>
                <a:solidFill>
                  <a:prstClr val="black"/>
                </a:solidFill>
                <a:latin typeface="Arial Black" panose="020B0A04020102020204" pitchFamily="34" charset="0"/>
              </a:rPr>
              <a:t>PRESENTATION DU CENTRE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537604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Coût des études préalables : </a:t>
            </a:r>
          </a:p>
          <a:p>
            <a:pPr>
              <a:defRPr/>
            </a:pPr>
            <a:r>
              <a:rPr lang="fr-FR" sz="3400" b="1" dirty="0">
                <a:solidFill>
                  <a:srgbClr val="F9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106 000 €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Coût de la construction :</a:t>
            </a:r>
          </a:p>
          <a:p>
            <a:pPr>
              <a:defRPr/>
            </a:pPr>
            <a:r>
              <a:rPr lang="fr-FR" sz="3400" b="1" dirty="0">
                <a:solidFill>
                  <a:srgbClr val="F9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1 252 000 €</a:t>
            </a:r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Cout des équipements : </a:t>
            </a:r>
          </a:p>
          <a:p>
            <a:pPr>
              <a:defRPr/>
            </a:pPr>
            <a:r>
              <a:rPr lang="fr-FR" sz="3400" b="1" dirty="0">
                <a:solidFill>
                  <a:srgbClr val="F9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500 000 €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Durée des travaux : </a:t>
            </a:r>
          </a:p>
          <a:p>
            <a:pPr>
              <a:defRPr/>
            </a:pPr>
            <a:r>
              <a:rPr lang="fr-FR" sz="3400" b="1" dirty="0">
                <a:solidFill>
                  <a:srgbClr val="F9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mois </a:t>
            </a:r>
            <a:br>
              <a:rPr lang="fr-FR" sz="3400" b="1" dirty="0">
                <a:solidFill>
                  <a:srgbClr val="F9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Financements</a:t>
            </a:r>
            <a:r>
              <a:rPr lang="fr-FR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privé, Conseil Régional d’Ile de France</a:t>
            </a:r>
          </a:p>
          <a:p>
            <a:pPr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Fondation </a:t>
            </a:r>
            <a:r>
              <a:rPr lang="fr-FR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Mulliez</a:t>
            </a:r>
            <a:r>
              <a:rPr lang="fr-FR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CDE</a:t>
            </a:r>
            <a:endParaRPr lang="fr-FR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blocs opératoires aux normes </a:t>
            </a:r>
            <a:r>
              <a:rPr lang="fr-FR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européennes, 6 </a:t>
            </a:r>
            <a:r>
              <a:rPr lang="fr-FR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lits de </a:t>
            </a:r>
            <a:r>
              <a:rPr lang="fr-FR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réanimation et 12 lits d’hospitalisation</a:t>
            </a:r>
            <a:endParaRPr lang="fr-FR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fr-FR" sz="34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fr-FR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opération à cœur ouvert </a:t>
            </a:r>
            <a:r>
              <a:rPr lang="fr-FR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10 septembre 2018 </a:t>
            </a:r>
            <a:r>
              <a:rPr lang="fr-FR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une équipe franco-malienne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340579" y="6408108"/>
            <a:ext cx="5510842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07" y="1295975"/>
            <a:ext cx="3101570" cy="15650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41" y="2902338"/>
            <a:ext cx="2179320" cy="21362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890" y="1395045"/>
            <a:ext cx="3877531" cy="2623838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4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0"/>
            <a:ext cx="1883979" cy="106154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5137"/>
            <a:ext cx="944962" cy="6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>
                <a:solidFill>
                  <a:prstClr val="black"/>
                </a:solidFill>
                <a:latin typeface="Arial Black" panose="020B0A04020102020204" pitchFamily="34" charset="0"/>
              </a:rPr>
              <a:t>PRESENTATION DU CENTRE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12409"/>
            <a:ext cx="4041998" cy="306655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53103" y="6356350"/>
            <a:ext cx="5959365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141342" y="1674459"/>
            <a:ext cx="637492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Depuis le 10 septembre 2018 : </a:t>
            </a:r>
          </a:p>
          <a:p>
            <a:pPr lvl="0">
              <a:spcBef>
                <a:spcPct val="20000"/>
              </a:spcBef>
              <a:defRPr/>
            </a:pPr>
            <a:r>
              <a:rPr lang="fr-FR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semaines de missions avec 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bénévoles de CDE : </a:t>
            </a:r>
            <a:r>
              <a:rPr lang="fr-FR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Chirurgiens Etrangers (Sénégalais, Français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Italiens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Afghan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spagnols,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oumain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etc….)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anesthésistes </a:t>
            </a:r>
            <a:r>
              <a:rPr lang="fr-FR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réanimateurs étrangers</a:t>
            </a:r>
            <a:endParaRPr lang="fr-FR" sz="2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fr-FR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paramédicaux  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5016912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>
                <a:solidFill>
                  <a:prstClr val="black"/>
                </a:solidFill>
                <a:latin typeface="Arial Black" panose="020B0A04020102020204" pitchFamily="34" charset="0"/>
              </a:rPr>
              <a:t>Personnel du Centre </a:t>
            </a:r>
            <a:r>
              <a:rPr lang="fr-FR" b="1" dirty="0" err="1">
                <a:solidFill>
                  <a:prstClr val="black"/>
                </a:solidFill>
                <a:latin typeface="Arial Black" panose="020B0A04020102020204" pitchFamily="34" charset="0"/>
              </a:rPr>
              <a:t>Festoc</a:t>
            </a:r>
            <a:r>
              <a:rPr lang="fr-FR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pPr lvl="0"/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chirurgiens thoraciques et cardiovasculaires , 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anesthésistes réanimateurs, 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cardiologues</a:t>
            </a:r>
            <a:r>
              <a:rPr lang="fr-F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perfusionnistes, 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FFI, </a:t>
            </a:r>
            <a:r>
              <a:rPr lang="fr-FR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paramédicaux.</a:t>
            </a:r>
          </a:p>
          <a:p>
            <a:pPr lvl="0"/>
            <a:r>
              <a:rPr lang="fr-FR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5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58"/>
            <a:ext cx="944962" cy="78476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94095"/>
            <a:ext cx="188382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altLang="fr-FR" sz="5400" dirty="0">
                <a:solidFill>
                  <a:prstClr val="black"/>
                </a:solidFill>
                <a:latin typeface="Arial Black" panose="020B0A04020102020204" pitchFamily="34" charset="0"/>
              </a:rPr>
              <a:t>OBJECTIF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Rapporter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bilan des activités de chirurgie cardiaque au </a:t>
            </a: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 FESTOC  </a:t>
            </a: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Bamako </a:t>
            </a:r>
            <a:r>
              <a:rPr lang="fr-FR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dans un pays à ressources limitées.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65563" y="6356350"/>
            <a:ext cx="6409426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22" y="2697957"/>
            <a:ext cx="4119503" cy="34790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301" y="2697957"/>
            <a:ext cx="3812875" cy="3479006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44962" cy="9327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534" y="230188"/>
            <a:ext cx="188382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5116" y="365125"/>
            <a:ext cx="10218683" cy="1325563"/>
          </a:xfrm>
        </p:spPr>
        <p:txBody>
          <a:bodyPr/>
          <a:lstStyle/>
          <a:p>
            <a:r>
              <a:rPr lang="fr-FR" altLang="fr-FR" dirty="0">
                <a:solidFill>
                  <a:prstClr val="black"/>
                </a:solidFill>
                <a:latin typeface="Arial Black" panose="020B0A04020102020204" pitchFamily="34" charset="0"/>
              </a:rPr>
              <a:t>PATIENTS ET METHODES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92370"/>
            <a:ext cx="10515600" cy="50895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10 SEPTEMBRE 2018  AU 31  Aout  2021</a:t>
            </a: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Typologie de patients :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Cardiopathies congénitales 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(CIA,CIV,CAV,T4F VDDI) avec indication chirurgicale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Pathologies rhumatismales 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IM massive, RM, </a:t>
            </a:r>
            <a:r>
              <a:rPr lang="fr-FR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IAo</a:t>
            </a:r>
            <a:r>
              <a:rPr lang="fr-FR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et autres ( Myxome, DSA)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Paramètres sociodémographiques: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Age, sexe, profession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Provenance :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Mali 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BF, Guinée Conakry et Côte d’Ivoire</a:t>
            </a:r>
            <a:r>
              <a:rPr lang="fr-F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Signes cliniques : </a:t>
            </a:r>
          </a:p>
          <a:p>
            <a:pPr marL="0" indent="0">
              <a:buNone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Dyspnée d’effort : III- VI, Cyanose</a:t>
            </a:r>
            <a:r>
              <a:rPr lang="fr-F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Hypocratisme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digital et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Squatting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Paracliniques :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Biologie,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ECG</a:t>
            </a:r>
          </a:p>
          <a:p>
            <a:pPr marL="0" indent="0">
              <a:buNone/>
            </a:pP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Echocoeur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PAPS [20-136] 78 </a:t>
            </a:r>
            <a:r>
              <a:rPr lang="fr-FR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dans les RM rhumatismaux</a:t>
            </a:r>
            <a:endParaRPr lang="fr-FR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441275" y="6356350"/>
            <a:ext cx="6003985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137"/>
            <a:ext cx="944962" cy="9327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92054"/>
            <a:ext cx="188382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6344" y="365125"/>
            <a:ext cx="9987455" cy="1325563"/>
          </a:xfrm>
        </p:spPr>
        <p:txBody>
          <a:bodyPr/>
          <a:lstStyle/>
          <a:p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RESULTATS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fr-FR" sz="27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opérés :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418</a:t>
            </a:r>
            <a:endParaRPr lang="fr-FR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 :</a:t>
            </a:r>
            <a:r>
              <a:rPr lang="fr-FR" sz="2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SANS CEC </a:t>
            </a:r>
            <a:r>
              <a:rPr lang="fr-FR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(16%)</a:t>
            </a:r>
            <a:b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Sexe féminin : 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54% </a:t>
            </a:r>
            <a:endParaRPr lang="fr-FR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 moyen :       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14ans [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 à 55 ans]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fr-FR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fr-FR" sz="27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Pathologies traitées : 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CONGENITALES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(39%)</a:t>
            </a:r>
            <a:endParaRPr lang="fr-FR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fr-FR" sz="2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ACQUISES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</a:t>
            </a:r>
            <a:r>
              <a:rPr lang="fr-FR" sz="2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 (61 </a:t>
            </a:r>
            <a:r>
              <a:rPr lang="fr-FR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53419" y="6356350"/>
            <a:ext cx="5599981" cy="365125"/>
          </a:xfrm>
        </p:spPr>
        <p:txBody>
          <a:bodyPr/>
          <a:lstStyle/>
          <a:p>
            <a:r>
              <a:rPr lang="fr-FR" smtClean="0"/>
              <a:t>Les 7èmes  journées de la SOCARB du 27 au 29 Octobre 2021 à Bobo Dioulasso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579" y="586596"/>
            <a:ext cx="3294881" cy="2932982"/>
          </a:xfrm>
          <a:prstGeom prst="rect">
            <a:avLst/>
          </a:prstGeom>
        </p:spPr>
      </p:pic>
      <p:pic>
        <p:nvPicPr>
          <p:cNvPr id="8" name="Image 7" descr="Nicolas Réméné Photographe | Chirurgie cardiaque pédiatrique au centre  André Festoc de l&amp;#39;HMEL à Bamako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51" y="586596"/>
            <a:ext cx="2972001" cy="293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Nicolas Réméné Photographe | Chirurgie cardiaque pédiatrique au centre  André Festoc de l&amp;#39;HMEL à Bamako.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04" y="3654515"/>
            <a:ext cx="4326648" cy="2772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8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7" y="273341"/>
            <a:ext cx="944962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2618"/>
          </a:xfrm>
        </p:spPr>
        <p:txBody>
          <a:bodyPr/>
          <a:lstStyle/>
          <a:p>
            <a:pPr algn="ctr"/>
            <a:r>
              <a:rPr lang="fr-FR" dirty="0">
                <a:solidFill>
                  <a:prstClr val="black"/>
                </a:solidFill>
                <a:latin typeface="Arial Black" panose="020B0A04020102020204" pitchFamily="34" charset="0"/>
              </a:rPr>
              <a:t>RESULTATS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9484412"/>
              </p:ext>
            </p:extLst>
          </p:nvPr>
        </p:nvGraphicFramePr>
        <p:xfrm>
          <a:off x="520321" y="1352388"/>
          <a:ext cx="4807973" cy="4474138"/>
        </p:xfrm>
        <a:graphic>
          <a:graphicData uri="http://schemas.openxmlformats.org/drawingml/2006/table">
            <a:tbl>
              <a:tblPr firstRow="1" bandRow="1"/>
              <a:tblGrid>
                <a:gridCol w="2179154">
                  <a:extLst>
                    <a:ext uri="{9D8B030D-6E8A-4147-A177-3AD203B41FA5}">
                      <a16:colId xmlns:a16="http://schemas.microsoft.com/office/drawing/2014/main" xmlns="" val="3566134982"/>
                    </a:ext>
                  </a:extLst>
                </a:gridCol>
                <a:gridCol w="1037692">
                  <a:extLst>
                    <a:ext uri="{9D8B030D-6E8A-4147-A177-3AD203B41FA5}">
                      <a16:colId xmlns:a16="http://schemas.microsoft.com/office/drawing/2014/main" xmlns="" val="2286182803"/>
                    </a:ext>
                  </a:extLst>
                </a:gridCol>
                <a:gridCol w="1591127">
                  <a:extLst>
                    <a:ext uri="{9D8B030D-6E8A-4147-A177-3AD203B41FA5}">
                      <a16:colId xmlns:a16="http://schemas.microsoft.com/office/drawing/2014/main" xmlns="" val="920996478"/>
                    </a:ext>
                  </a:extLst>
                </a:gridCol>
              </a:tblGrid>
              <a:tr h="585459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7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Pathologies  Congénitales</a:t>
                      </a:r>
                      <a:endParaRPr lang="fr-FR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Effectifs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Pourcentage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7062573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CIA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25,15%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30039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PCA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28,22%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569956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CIV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12,88%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2949483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T4F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12,88%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6187647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6,13%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5777028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4,91%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0755447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CIV+SP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798009"/>
                  </a:ext>
                </a:extLst>
              </a:tr>
              <a:tr h="893596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Membrane sous aortique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4,29%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8509628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Autres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994" marR="5994" marT="599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3,68%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7452228"/>
                  </a:ext>
                </a:extLst>
              </a:tr>
              <a:tr h="332787">
                <a:tc>
                  <a:txBody>
                    <a:bodyPr/>
                    <a:lstStyle/>
                    <a:p>
                      <a:pPr algn="l" rtl="0" fontAlgn="t"/>
                      <a:r>
                        <a:rPr lang="fr-F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994" marR="5994" marT="599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5994" marR="5994" marT="5994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5994" marR="5994" marT="599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5896949"/>
                  </a:ext>
                </a:extLst>
              </a:tr>
            </a:tbl>
          </a:graphicData>
        </a:graphic>
      </p:graphicFrame>
      <p:sp>
        <p:nvSpPr>
          <p:cNvPr id="6" name="Espace réservé du texte 6"/>
          <p:cNvSpPr txBox="1">
            <a:spLocks/>
          </p:cNvSpPr>
          <p:nvPr/>
        </p:nvSpPr>
        <p:spPr bwMode="auto">
          <a:xfrm>
            <a:off x="5586680" y="1257538"/>
            <a:ext cx="6445824" cy="2881250"/>
          </a:xfrm>
          <a:prstGeom prst="rect">
            <a:avLst/>
          </a:prstGeom>
          <a:noFill/>
          <a:ln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Canulation</a:t>
            </a: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fr-FR" altLang="fr-FR" sz="2000" dirty="0" smtClean="0">
                <a:solidFill>
                  <a:sysClr val="windowText" lastClr="000000"/>
                </a:solidFill>
                <a:latin typeface="Calibri"/>
              </a:rPr>
              <a:t>Aortique et </a:t>
            </a:r>
            <a:r>
              <a:rPr lang="fr-FR" altLang="fr-FR" sz="2000" dirty="0" err="1">
                <a:solidFill>
                  <a:sysClr val="windowText" lastClr="000000"/>
                </a:solidFill>
                <a:latin typeface="Calibri"/>
              </a:rPr>
              <a:t>B</a:t>
            </a:r>
            <a:r>
              <a:rPr lang="fr-FR" altLang="fr-FR" sz="2000" dirty="0" err="1" smtClean="0">
                <a:solidFill>
                  <a:sysClr val="windowText" lastClr="000000"/>
                </a:solidFill>
                <a:latin typeface="Calibri"/>
              </a:rPr>
              <a:t>icave</a:t>
            </a:r>
            <a:r>
              <a:rPr lang="fr-FR" altLang="fr-FR" sz="2000" u="sng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endParaRPr kumimoji="0" lang="fr-FR" altLang="fr-FR" sz="2000" b="0" i="0" u="sng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Durée moyenne de CEC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b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 min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[30 min – 152 min],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Temps moyen de clampage aortique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b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45min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[16min – 143 min].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Cardioplégie</a:t>
            </a:r>
            <a:r>
              <a:rPr kumimoji="0" lang="fr-FR" altLang="fr-FR" sz="20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cristalloïdes  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82% 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contre </a:t>
            </a:r>
            <a:r>
              <a:rPr kumimoji="0" lang="fr-FR" alt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18 %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cardioplégie</a:t>
            </a:r>
            <a:r>
              <a:rPr kumimoji="0" lang="fr-FR" alt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sanguine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6680" y="4138788"/>
            <a:ext cx="6445824" cy="2192115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996633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Gestes 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Fermeture par patch péricardique +/- autologue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Section –suture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DCPP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RESECTION DSA</a:t>
            </a:r>
            <a:endParaRPr kumimoji="0" lang="fr-M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L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Blalock</a:t>
            </a:r>
            <a:r>
              <a:rPr kumimoji="0" lang="fr-M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Complète 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13804" y="6356350"/>
            <a:ext cx="5539596" cy="365125"/>
          </a:xfrm>
        </p:spPr>
        <p:txBody>
          <a:bodyPr/>
          <a:lstStyle/>
          <a:p>
            <a:r>
              <a:rPr lang="fr-FR" dirty="0" smtClean="0"/>
              <a:t>Les 7èmes  journées de la SOCARB du 27 au 29 Octobre 2021 à Bobo </a:t>
            </a:r>
            <a:r>
              <a:rPr lang="fr-FR" dirty="0" err="1" smtClean="0"/>
              <a:t>Dioulasso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E9ED-AD37-4143-BC18-21A2849EEE3D}" type="slidenum">
              <a:rPr lang="fr-FR" smtClean="0"/>
              <a:t>9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043" y="357144"/>
            <a:ext cx="2333298" cy="22339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45" y="0"/>
            <a:ext cx="188382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873</Words>
  <Application>Microsoft Office PowerPoint</Application>
  <PresentationFormat>Grand écran</PresentationFormat>
  <Paragraphs>198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Constantia</vt:lpstr>
      <vt:lpstr>Courier New</vt:lpstr>
      <vt:lpstr>Times New Roman</vt:lpstr>
      <vt:lpstr>Wingdings</vt:lpstr>
      <vt:lpstr>Thème Office</vt:lpstr>
      <vt:lpstr>BILAN DES ACTIVITES  DE CHIRURGIE CARDIAQUE DU CENTRE ANDRE FESTOC AU MALI</vt:lpstr>
      <vt:lpstr> HOMMAGE AU PROFESSEUR MAMADOU B DIARRA</vt:lpstr>
      <vt:lpstr>INTRODUCTION</vt:lpstr>
      <vt:lpstr>PRESENTATION DU CENTRE</vt:lpstr>
      <vt:lpstr>PRESENTATION DU CENTRE</vt:lpstr>
      <vt:lpstr>OBJECTIF</vt:lpstr>
      <vt:lpstr>PATIENTS ET METHODES</vt:lpstr>
      <vt:lpstr>RESULTATS</vt:lpstr>
      <vt:lpstr>RESULTATS</vt:lpstr>
      <vt:lpstr>RESULTATS</vt:lpstr>
      <vt:lpstr>RESULTATS</vt:lpstr>
      <vt:lpstr>CONCLUSION</vt:lpstr>
      <vt:lpstr>DIFFICULTES ET PERSPECTIVES</vt:lpstr>
      <vt:lpstr>REMERCIEMENTS</vt:lpstr>
      <vt:lpstr>MERCI POUR VOTRE ATTENTION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DES ACTIVITES  DE CHIRURGIE CARDIAQUE DU CENTRE FESTOC AU MALI</dc:title>
  <dc:creator>Chirurgie Card</dc:creator>
  <cp:lastModifiedBy>hp</cp:lastModifiedBy>
  <cp:revision>90</cp:revision>
  <dcterms:created xsi:type="dcterms:W3CDTF">2021-10-14T08:28:29Z</dcterms:created>
  <dcterms:modified xsi:type="dcterms:W3CDTF">2021-10-28T07:58:52Z</dcterms:modified>
</cp:coreProperties>
</file>